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64" r:id="rId5"/>
    <p:sldId id="266" r:id="rId6"/>
    <p:sldId id="263" r:id="rId7"/>
    <p:sldId id="258" r:id="rId8"/>
    <p:sldId id="259" r:id="rId9"/>
    <p:sldId id="260" r:id="rId10"/>
    <p:sldId id="267" r:id="rId11"/>
    <p:sldId id="269" r:id="rId12"/>
    <p:sldId id="268" r:id="rId13"/>
    <p:sldId id="270" r:id="rId14"/>
    <p:sldId id="271" r:id="rId15"/>
    <p:sldId id="272" r:id="rId1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Affordable</a:t>
            </a:r>
            <a:r>
              <a:rPr lang="en-US" baseline="0" dirty="0"/>
              <a:t> and Available Rental Homes per 100 Renter Households</a:t>
            </a: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972864798760748E-2"/>
                      <c:h val="6.35416666666666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AFC6-4A27-B57E-752482194BC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2623410843660571E-2"/>
                      <c:h val="3.34490740740740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FC6-4A27-B57E-752482194BCF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292092588048084E-2"/>
                      <c:h val="5.65972222222222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FC6-4A27-B57E-752482194BCF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7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DE459D8-DBE9-4150-B1C0-7A103B2FE77E}" type="VALUE">
                      <a:rPr lang="en-US" sz="1700" baseline="0">
                        <a:solidFill>
                          <a:srgbClr val="FF0000"/>
                        </a:solidFill>
                      </a:rPr>
                      <a:pPr>
                        <a:defRPr sz="1700" baseline="0">
                          <a:solidFill>
                            <a:srgbClr val="FF0000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965394845408274E-2"/>
                      <c:h val="5.659722222222222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FC6-4A27-B57E-752482194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Sheet1!$A$3:$D$3</c:f>
              <c:strCache>
                <c:ptCount val="4"/>
                <c:pt idx="0">
                  <c:v>At Extremely Low Income</c:v>
                </c:pt>
                <c:pt idx="1">
                  <c:v>At 50% AMI</c:v>
                </c:pt>
                <c:pt idx="2">
                  <c:v>At 80% AMI</c:v>
                </c:pt>
                <c:pt idx="3">
                  <c:v>At 100% AMI</c:v>
                </c:pt>
              </c:strCache>
            </c:strRef>
          </c:cat>
          <c:val>
            <c:numRef>
              <c:f>Sheet1!$A$4:$D$4</c:f>
              <c:numCache>
                <c:formatCode>General</c:formatCode>
                <c:ptCount val="4"/>
                <c:pt idx="0">
                  <c:v>35</c:v>
                </c:pt>
                <c:pt idx="1">
                  <c:v>55</c:v>
                </c:pt>
                <c:pt idx="2">
                  <c:v>93</c:v>
                </c:pt>
                <c:pt idx="3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C6-4A27-B57E-752482194BC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58559904"/>
        <c:axId val="327120160"/>
      </c:barChart>
      <c:catAx>
        <c:axId val="458559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7120160"/>
        <c:crosses val="autoZero"/>
        <c:auto val="1"/>
        <c:lblAlgn val="ctr"/>
        <c:lblOffset val="100"/>
        <c:noMultiLvlLbl val="0"/>
      </c:catAx>
      <c:valAx>
        <c:axId val="32712016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855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3.0/" TargetMode="External"/><Relationship Id="rId2" Type="http://schemas.openxmlformats.org/officeDocument/2006/relationships/hyperlink" Target="http://rationallyspeaking.blogspot.com/2012/10/essays-on-emergence-part-iii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journal.alternatives.ca/spip.php?article6128" TargetMode="Externa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ffordablehousingonline.com/advocacy/Texas/Houston" TargetMode="Externa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ZZ0owE_jxtg?ecver=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4D08B-8F99-467B-BDF4-70D1BC0E8C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Creative Housing Strategies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D5C200-D84D-49C5-8AE1-78BAE80404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The Affordable Housing Crisis – Overcoming Challenges</a:t>
            </a:r>
          </a:p>
          <a:p>
            <a:pPr algn="ctr"/>
            <a:r>
              <a:rPr lang="en-US" dirty="0"/>
              <a:t>Maggie Green &amp; Rosalba Martinez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881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28010-6AEE-4845-A543-6D811306E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Creative strategies: </a:t>
            </a:r>
            <a:br>
              <a:rPr lang="en-US" dirty="0"/>
            </a:br>
            <a:r>
              <a:rPr lang="en-US" dirty="0"/>
              <a:t>Class participation	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B5B141D-DBCC-421F-80F5-EFE12FB793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3581123"/>
              </p:ext>
            </p:extLst>
          </p:nvPr>
        </p:nvGraphicFramePr>
        <p:xfrm>
          <a:off x="677863" y="2160587"/>
          <a:ext cx="8596312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val="1598372259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val="3434550858"/>
                    </a:ext>
                  </a:extLst>
                </a:gridCol>
              </a:tblGrid>
              <a:tr h="2757401">
                <a:tc>
                  <a:txBody>
                    <a:bodyPr/>
                    <a:lstStyle/>
                    <a:p>
                      <a:r>
                        <a:rPr lang="en-US" b="0" dirty="0"/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315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152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6101E-761F-4F7A-A57D-84DFB7126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creative strategies to solve the affordable housing crisis in our community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B206-4A5A-4B27-9636-6B073CBF9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rmAutofit/>
          </a:bodyPr>
          <a:lstStyle/>
          <a:p>
            <a:r>
              <a:rPr lang="en-US" sz="2400" dirty="0"/>
              <a:t>Think Small – advocate and encourage small and medium developers and landlords to build affordable accessible housing.  </a:t>
            </a:r>
          </a:p>
          <a:p>
            <a:r>
              <a:rPr lang="en-US" sz="2400" dirty="0"/>
              <a:t>Localize it – reach out to local financial institutions to get secure financing options to meet local needs.  </a:t>
            </a:r>
          </a:p>
          <a:p>
            <a:r>
              <a:rPr lang="en-US" sz="2400" dirty="0"/>
              <a:t>Parking requirements – advocate for reasonable parking requirements.  </a:t>
            </a:r>
          </a:p>
          <a:p>
            <a:r>
              <a:rPr lang="en-US" sz="2400" dirty="0"/>
              <a:t>Change outdated housing policies – streamline waiting lists and application processes, remove barriers to investing in urban areas and poor neighborhoods</a:t>
            </a:r>
          </a:p>
          <a:p>
            <a:r>
              <a:rPr lang="en-US" sz="2400" dirty="0"/>
              <a:t>Choose an affordable city – relocation as an option</a:t>
            </a:r>
          </a:p>
        </p:txBody>
      </p:sp>
    </p:spTree>
    <p:extLst>
      <p:ext uri="{BB962C8B-B14F-4D97-AF65-F5344CB8AC3E}">
        <p14:creationId xmlns:p14="http://schemas.microsoft.com/office/powerpoint/2010/main" val="3706882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6084E-5358-4F16-8996-EFF4497B8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Developing and embracing unconventional ideas to increase affordable housing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7226E-7023-42F1-A9BB-774E23395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78427"/>
          </a:xfrm>
        </p:spPr>
        <p:txBody>
          <a:bodyPr>
            <a:normAutofit/>
          </a:bodyPr>
          <a:lstStyle/>
          <a:p>
            <a:r>
              <a:rPr lang="en-US" sz="2400" dirty="0"/>
              <a:t>Next generation homes (</a:t>
            </a:r>
            <a:r>
              <a:rPr lang="en-US" sz="2400" dirty="0" err="1"/>
              <a:t>Nextgen</a:t>
            </a:r>
            <a:r>
              <a:rPr lang="en-US" sz="2400" dirty="0"/>
              <a:t> Homes) – Two homes in one with separate entrances and garages.  Suitable for families preferring separate living with easy access to each other.  </a:t>
            </a:r>
          </a:p>
          <a:p>
            <a:r>
              <a:rPr lang="en-US" sz="2400" dirty="0"/>
              <a:t>Multi generation homes – children living with parents and grandparents in one home</a:t>
            </a:r>
          </a:p>
          <a:p>
            <a:r>
              <a:rPr lang="en-US" sz="2400" dirty="0"/>
              <a:t>Intergeneration homes – younger individuals sharing home with older individuals</a:t>
            </a:r>
          </a:p>
          <a:p>
            <a:r>
              <a:rPr lang="en-US" sz="2400" dirty="0"/>
              <a:t>Home Sharing – 55 plus individuals living in active senior apartment homes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411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36C01-B0AE-4DDF-B659-10800DA6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Changing perceptions and mindsets regarding low income housing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5D03A-BAC7-4049-B002-06F3D5D67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Trust &amp; Connection – using someone key stake holders for housing development trust to advocate for low income housing (local council members, law enforcement officer, faith based leaders, teachers 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  <a:p>
            <a:r>
              <a:rPr lang="en-US" sz="2400" dirty="0"/>
              <a:t>Data – raw data is good, but specific data is even greater. </a:t>
            </a:r>
          </a:p>
          <a:p>
            <a:r>
              <a:rPr lang="en-US" sz="2400" dirty="0"/>
              <a:t>Personal testimonies – have individuals share success stories on their experiences</a:t>
            </a:r>
          </a:p>
          <a:p>
            <a:r>
              <a:rPr lang="en-US" sz="2400" dirty="0"/>
              <a:t>Community engagement – develop activities that showcase low income properties in a positive light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370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937C0-D971-4273-89E5-1AB407E9F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together to advocate for affordable housing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5BF36D1-4B0F-4F00-9990-0509590088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5778395"/>
              </p:ext>
            </p:extLst>
          </p:nvPr>
        </p:nvGraphicFramePr>
        <p:xfrm>
          <a:off x="677863" y="2160588"/>
          <a:ext cx="8596312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val="3955659631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val="17587313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13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125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D1A08-E2E8-4DB6-89DF-BD0A0BB0C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18161"/>
            <a:ext cx="8596668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93EAF-A12D-4552-BC3C-34A3E2AE2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The End	</a:t>
            </a:r>
          </a:p>
          <a:p>
            <a:pPr marL="0" indent="0" algn="ctr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25169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78832-A9B5-49E0-9F75-0537D9BB9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affordable housing?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68FAD-8576-4481-90F8-2EED9831C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Housing is considered affordable if a household is paying no more than 30% of its income on rent and utility costs.</a:t>
            </a:r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54F0BE-4742-4D68-884E-034F71CF7358}"/>
              </a:ext>
            </a:extLst>
          </p:cNvPr>
          <p:cNvSpPr txBox="1"/>
          <p:nvPr/>
        </p:nvSpPr>
        <p:spPr>
          <a:xfrm>
            <a:off x="7353762" y="6271551"/>
            <a:ext cx="192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2" tooltip="http://rationallyspeaking.blogspot.com/2012/10/essays-on-emergence-part-iii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3" tooltip="https://creativecommons.org/licenses/by-nc/3.0/"/>
              </a:rPr>
              <a:t>CC BY-NC</a:t>
            </a:r>
            <a:endParaRPr lang="en-US" sz="9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3A6C66-CED2-4BDA-972E-7AC79966B8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044465" y="3788902"/>
            <a:ext cx="2374125" cy="189478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540F5F-5A10-4A9D-BADD-4941B56B0B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07028" y="3636640"/>
            <a:ext cx="2772110" cy="240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977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21085-8CD4-48ED-B425-2B7644EFA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Data</a:t>
            </a:r>
            <a:br>
              <a:rPr lang="en-US" dirty="0"/>
            </a:br>
            <a:r>
              <a:rPr lang="en-US" dirty="0"/>
              <a:t>(National Low Income Housing Coalition)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4BF6F-5F3E-426C-A2E9-18AF26452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National Low Income Housing Coalition measures the availability of rental housing affordable to Extremely Low Income (ELI) households and other income groups. </a:t>
            </a:r>
          </a:p>
          <a:p>
            <a:pPr marL="0" indent="0">
              <a:buNone/>
            </a:pPr>
            <a:r>
              <a:rPr lang="en-US" dirty="0"/>
              <a:t>*** see next slide for definition of other income groups</a:t>
            </a:r>
          </a:p>
          <a:p>
            <a:r>
              <a:rPr lang="en-US" dirty="0">
                <a:highlight>
                  <a:srgbClr val="FFFF00"/>
                </a:highlight>
              </a:rPr>
              <a:t>26%</a:t>
            </a:r>
            <a:r>
              <a:rPr lang="en-US" dirty="0"/>
              <a:t> of all U.S renter households are ELI (11.4 million people)</a:t>
            </a:r>
          </a:p>
          <a:p>
            <a:r>
              <a:rPr lang="en-US" dirty="0"/>
              <a:t>For every </a:t>
            </a:r>
            <a:r>
              <a:rPr lang="en-US" dirty="0">
                <a:highlight>
                  <a:srgbClr val="FFFF00"/>
                </a:highlight>
              </a:rPr>
              <a:t>100 </a:t>
            </a:r>
            <a:r>
              <a:rPr lang="en-US" dirty="0"/>
              <a:t>ELI renter households, there are only </a:t>
            </a:r>
            <a:r>
              <a:rPr lang="en-US" dirty="0">
                <a:highlight>
                  <a:srgbClr val="FFFF00"/>
                </a:highlight>
              </a:rPr>
              <a:t>35</a:t>
            </a:r>
            <a:r>
              <a:rPr lang="en-US" dirty="0"/>
              <a:t> available rental units</a:t>
            </a:r>
          </a:p>
          <a:p>
            <a:r>
              <a:rPr lang="en-US" dirty="0">
                <a:highlight>
                  <a:srgbClr val="FFFF00"/>
                </a:highlight>
              </a:rPr>
              <a:t>33% </a:t>
            </a:r>
            <a:r>
              <a:rPr lang="en-US" dirty="0"/>
              <a:t>of Very Low Income (VLI), </a:t>
            </a:r>
            <a:r>
              <a:rPr lang="en-US" dirty="0">
                <a:highlight>
                  <a:srgbClr val="FFFF00"/>
                </a:highlight>
              </a:rPr>
              <a:t>8.2%</a:t>
            </a:r>
            <a:r>
              <a:rPr lang="en-US" dirty="0"/>
              <a:t> of Low Income (LI) and </a:t>
            </a:r>
            <a:r>
              <a:rPr lang="en-US" dirty="0">
                <a:highlight>
                  <a:srgbClr val="FFFF00"/>
                </a:highlight>
              </a:rPr>
              <a:t>2.4</a:t>
            </a:r>
            <a:r>
              <a:rPr lang="en-US" dirty="0"/>
              <a:t> of Middle Income (MI) renter households are severely cost burdened</a:t>
            </a:r>
          </a:p>
          <a:p>
            <a:r>
              <a:rPr lang="en-US" dirty="0"/>
              <a:t>Extremely Low Income (ELI) renter households face shortage of affordable and available rental homes in </a:t>
            </a:r>
            <a:r>
              <a:rPr lang="en-US" dirty="0">
                <a:highlight>
                  <a:srgbClr val="FFFF00"/>
                </a:highlight>
              </a:rPr>
              <a:t>every state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457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5D073-785C-4E7B-9459-842BF4AF5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901" y="185351"/>
            <a:ext cx="8596668" cy="864974"/>
          </a:xfrm>
        </p:spPr>
        <p:txBody>
          <a:bodyPr/>
          <a:lstStyle/>
          <a:p>
            <a:pPr algn="ctr"/>
            <a:r>
              <a:rPr lang="en-US" dirty="0"/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D676E-CC28-4BA1-960E-D017FED12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48032"/>
            <a:ext cx="8596668" cy="5214551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Area Median Income (AMI): </a:t>
            </a:r>
            <a:r>
              <a:rPr lang="en-US" sz="2000" dirty="0"/>
              <a:t>The median family income in the metropolitan or nonmetropolitan area</a:t>
            </a:r>
          </a:p>
          <a:p>
            <a:r>
              <a:rPr lang="en-US" sz="2000" dirty="0">
                <a:solidFill>
                  <a:srgbClr val="0070C0"/>
                </a:solidFill>
              </a:rPr>
              <a:t>Extremely Low Income (ELI):</a:t>
            </a:r>
            <a:r>
              <a:rPr lang="en-US" sz="2000" dirty="0"/>
              <a:t> Households with income at or below the Poverty Guideline or 30% of AMI, whichever is higher</a:t>
            </a:r>
          </a:p>
          <a:p>
            <a:r>
              <a:rPr lang="en-US" sz="2000" dirty="0">
                <a:solidFill>
                  <a:srgbClr val="0070C0"/>
                </a:solidFill>
              </a:rPr>
              <a:t>Very Low Income (VLI): </a:t>
            </a:r>
            <a:r>
              <a:rPr lang="en-US" sz="2000" dirty="0"/>
              <a:t>Households with income between 31% and 50% of AMI</a:t>
            </a:r>
          </a:p>
          <a:p>
            <a:r>
              <a:rPr lang="en-US" sz="2000" dirty="0">
                <a:solidFill>
                  <a:srgbClr val="0070C0"/>
                </a:solidFill>
              </a:rPr>
              <a:t>Low Income (LI): </a:t>
            </a:r>
            <a:r>
              <a:rPr lang="en-US" sz="2000" dirty="0"/>
              <a:t>Households with income between 51% and 80% of AMI</a:t>
            </a:r>
          </a:p>
          <a:p>
            <a:r>
              <a:rPr lang="en-US" sz="2000" dirty="0">
                <a:solidFill>
                  <a:srgbClr val="0070C0"/>
                </a:solidFill>
              </a:rPr>
              <a:t>Middle Income (MI): </a:t>
            </a:r>
            <a:r>
              <a:rPr lang="en-US" sz="2000" dirty="0"/>
              <a:t>Household with income between 81% and 100% of AMI</a:t>
            </a:r>
          </a:p>
          <a:p>
            <a:r>
              <a:rPr lang="en-US" sz="2000" dirty="0"/>
              <a:t>Above Median Income: Households with income above 100% of AMI</a:t>
            </a:r>
          </a:p>
          <a:p>
            <a:r>
              <a:rPr lang="en-US" sz="2000" dirty="0"/>
              <a:t>Cost Burden: Spending more than 30% of household income on housing costs</a:t>
            </a:r>
          </a:p>
          <a:p>
            <a:r>
              <a:rPr lang="en-US" sz="2000" dirty="0"/>
              <a:t>Severe Cost Burden: Spending more than 50% of household income on housing costs</a:t>
            </a:r>
          </a:p>
        </p:txBody>
      </p:sp>
    </p:spTree>
    <p:extLst>
      <p:ext uri="{BB962C8B-B14F-4D97-AF65-F5344CB8AC3E}">
        <p14:creationId xmlns:p14="http://schemas.microsoft.com/office/powerpoint/2010/main" val="681409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61741-F033-4BF3-BE86-970005FA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04319"/>
            <a:ext cx="8596668" cy="1320800"/>
          </a:xfrm>
        </p:spPr>
        <p:txBody>
          <a:bodyPr/>
          <a:lstStyle/>
          <a:p>
            <a:r>
              <a:rPr lang="en-US" dirty="0"/>
              <a:t>Quick Data</a:t>
            </a:r>
            <a:br>
              <a:rPr lang="en-US" dirty="0"/>
            </a:br>
            <a:r>
              <a:rPr lang="en-US" dirty="0"/>
              <a:t>Houston metro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86991-9F40-4110-9195-B8CB4638B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 action="ppaction://hlinksldjump"/>
              </a:rPr>
              <a:t> </a:t>
            </a:r>
            <a:endParaRPr lang="en-US" dirty="0"/>
          </a:p>
          <a:p>
            <a:r>
              <a:rPr lang="en-US" dirty="0">
                <a:hlinkClick r:id="rId3"/>
              </a:rPr>
              <a:t>https://affordablehousingonline.com/advocacy/Texas/Houston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146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6022F8B-2399-4C07-A6FB-00069A675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9417876"/>
              </p:ext>
            </p:extLst>
          </p:nvPr>
        </p:nvGraphicFramePr>
        <p:xfrm>
          <a:off x="790831" y="234779"/>
          <a:ext cx="10478530" cy="6128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5381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D80B5-12E6-4AB2-B9FF-4297FA0C4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Data - Houston area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6D6F65-79B1-41A6-8169-7F0224C80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06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F950CFD-B7FF-4C15-975B-CE2FCE9B59BB}"/>
              </a:ext>
            </a:extLst>
          </p:cNvPr>
          <p:cNvSpPr/>
          <p:nvPr/>
        </p:nvSpPr>
        <p:spPr>
          <a:xfrm>
            <a:off x="2038865" y="457200"/>
            <a:ext cx="8180173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Objectives and Goals:</a:t>
            </a:r>
          </a:p>
          <a:p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Finding creative strategies to solve the affordable housing crisis in our community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Developing and embracing unconventional ideas to increase affordable housing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Changing perceptions and mindsets regarding low income housing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Combating NIMBY (not in my back yard) attitudes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Working together to advocate for affordable housing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327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>
            <a:hlinkClick r:id="" action="ppaction://media"/>
            <a:extLst>
              <a:ext uri="{FF2B5EF4-FFF2-40B4-BE49-F238E27FC236}">
                <a16:creationId xmlns:a16="http://schemas.microsoft.com/office/drawing/2014/main" id="{60080AE0-2AAA-4642-97F2-594677CA123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45989" y="185351"/>
            <a:ext cx="11615352" cy="6471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1391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8409</TotalTime>
  <Words>645</Words>
  <Application>Microsoft Office PowerPoint</Application>
  <PresentationFormat>Widescreen</PresentationFormat>
  <Paragraphs>61</Paragraphs>
  <Slides>15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Creative Housing Strategies</vt:lpstr>
      <vt:lpstr>What is affordable housing?</vt:lpstr>
      <vt:lpstr>Quick Data (National Low Income Housing Coalition)</vt:lpstr>
      <vt:lpstr>Definitions</vt:lpstr>
      <vt:lpstr>Quick Data Houston metro area</vt:lpstr>
      <vt:lpstr>PowerPoint Presentation</vt:lpstr>
      <vt:lpstr>Quick Data - Houston area </vt:lpstr>
      <vt:lpstr>PowerPoint Presentation</vt:lpstr>
      <vt:lpstr>PowerPoint Presentation</vt:lpstr>
      <vt:lpstr>Creative strategies:  Class participation </vt:lpstr>
      <vt:lpstr>Finding creative strategies to solve the affordable housing crisis in our community </vt:lpstr>
      <vt:lpstr>Developing and embracing unconventional ideas to increase affordable housing </vt:lpstr>
      <vt:lpstr>Changing perceptions and mindsets regarding low income housing </vt:lpstr>
      <vt:lpstr>Working together to advocate for affordable housing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Housing Strategies</dc:title>
  <dc:creator>Green, Maggie - HHD</dc:creator>
  <cp:lastModifiedBy>Green, Maggie - HHD</cp:lastModifiedBy>
  <cp:revision>32</cp:revision>
  <cp:lastPrinted>2018-04-27T16:36:48Z</cp:lastPrinted>
  <dcterms:created xsi:type="dcterms:W3CDTF">2018-04-25T22:01:28Z</dcterms:created>
  <dcterms:modified xsi:type="dcterms:W3CDTF">2018-05-01T18:11:11Z</dcterms:modified>
</cp:coreProperties>
</file>